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5" r:id="rId3"/>
  </p:sldIdLst>
  <p:sldSz cx="12192000" cy="6858000"/>
  <p:notesSz cx="10018713" cy="14447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51" d="100"/>
          <a:sy n="151" d="100"/>
        </p:scale>
        <p:origin x="630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903" cy="723422"/>
          </a:xfrm>
          <a:prstGeom prst="rect">
            <a:avLst/>
          </a:prstGeom>
        </p:spPr>
        <p:txBody>
          <a:bodyPr vert="horz" lIns="132323" tIns="66161" rIns="132323" bIns="66161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500" y="0"/>
            <a:ext cx="4340903" cy="723422"/>
          </a:xfrm>
          <a:prstGeom prst="rect">
            <a:avLst/>
          </a:prstGeom>
        </p:spPr>
        <p:txBody>
          <a:bodyPr vert="horz" lIns="132323" tIns="66161" rIns="132323" bIns="66161" rtlCol="0"/>
          <a:lstStyle>
            <a:lvl1pPr algn="r">
              <a:defRPr sz="1700"/>
            </a:lvl1pPr>
          </a:lstStyle>
          <a:p>
            <a:fld id="{D4378707-E278-4BEE-89AC-DB6C5525512A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806575"/>
            <a:ext cx="8666163" cy="4875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323" tIns="66161" rIns="132323" bIns="661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03" y="6952637"/>
            <a:ext cx="8014509" cy="5688935"/>
          </a:xfrm>
          <a:prstGeom prst="rect">
            <a:avLst/>
          </a:prstGeom>
        </p:spPr>
        <p:txBody>
          <a:bodyPr vert="horz" lIns="132323" tIns="66161" rIns="132323" bIns="661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724416"/>
            <a:ext cx="4340903" cy="723422"/>
          </a:xfrm>
          <a:prstGeom prst="rect">
            <a:avLst/>
          </a:prstGeom>
        </p:spPr>
        <p:txBody>
          <a:bodyPr vert="horz" lIns="132323" tIns="66161" rIns="132323" bIns="66161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500" y="13724416"/>
            <a:ext cx="4340903" cy="723422"/>
          </a:xfrm>
          <a:prstGeom prst="rect">
            <a:avLst/>
          </a:prstGeom>
        </p:spPr>
        <p:txBody>
          <a:bodyPr vert="horz" lIns="132323" tIns="66161" rIns="132323" bIns="66161" rtlCol="0" anchor="b"/>
          <a:lstStyle>
            <a:lvl1pPr algn="r">
              <a:defRPr sz="1700"/>
            </a:lvl1pPr>
          </a:lstStyle>
          <a:p>
            <a:fld id="{20E3AA39-33AD-47FD-A1F4-A30A5BFA5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1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yinsight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569" y="5143238"/>
            <a:ext cx="4646863" cy="13276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569" y="5143238"/>
            <a:ext cx="4646863" cy="132767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16504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5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482" y="6100937"/>
            <a:ext cx="633985" cy="633985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482" y="6100937"/>
            <a:ext cx="633985" cy="63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5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1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3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4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1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32F5-5612-4DC5-844B-739D9F7C146D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709F5-9E71-40EF-A5C7-3CDB029A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710093"/>
              </p:ext>
            </p:extLst>
          </p:nvPr>
        </p:nvGraphicFramePr>
        <p:xfrm>
          <a:off x="1045200" y="483772"/>
          <a:ext cx="10101600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L+</a:t>
                      </a:r>
                      <a:endParaRPr lang="en-US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R+</a:t>
                      </a:r>
                      <a:endParaRPr lang="en-US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What</a:t>
                      </a:r>
                      <a:r>
                        <a:rPr lang="fr-FR" sz="1400" dirty="0"/>
                        <a:t> are the main </a:t>
                      </a:r>
                      <a:r>
                        <a:rPr lang="fr-FR" sz="1400" baseline="0" dirty="0" err="1"/>
                        <a:t>advantages</a:t>
                      </a:r>
                      <a:r>
                        <a:rPr lang="fr-FR" sz="1400" baseline="0" dirty="0"/>
                        <a:t> of…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  <a:endParaRPr lang="en-US" dirty="0"/>
                    </a:p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What</a:t>
                      </a:r>
                      <a:r>
                        <a:rPr lang="fr-FR" sz="1400" dirty="0"/>
                        <a:t> are the main </a:t>
                      </a:r>
                      <a:r>
                        <a:rPr lang="fr-FR" sz="1400" baseline="0" dirty="0" err="1"/>
                        <a:t>advantages</a:t>
                      </a:r>
                      <a:r>
                        <a:rPr lang="fr-FR" sz="1400" baseline="0" dirty="0"/>
                        <a:t> of…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What</a:t>
                      </a:r>
                      <a:r>
                        <a:rPr lang="fr-FR" sz="1400" dirty="0"/>
                        <a:t> are the main </a:t>
                      </a:r>
                      <a:r>
                        <a:rPr lang="fr-FR" sz="1400" dirty="0" err="1"/>
                        <a:t>overuses</a:t>
                      </a:r>
                      <a:r>
                        <a:rPr lang="fr-FR" sz="1400" baseline="0" dirty="0"/>
                        <a:t> of…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  <a:endParaRPr lang="en-US" dirty="0"/>
                    </a:p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What</a:t>
                      </a:r>
                      <a:r>
                        <a:rPr lang="fr-FR" sz="1400" dirty="0"/>
                        <a:t> are the main </a:t>
                      </a:r>
                      <a:r>
                        <a:rPr lang="fr-FR" sz="1400" dirty="0" err="1"/>
                        <a:t>overuses</a:t>
                      </a:r>
                      <a:r>
                        <a:rPr lang="fr-FR" sz="1400" baseline="0" dirty="0"/>
                        <a:t> of…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fr-FR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b="1" dirty="0">
                          <a:solidFill>
                            <a:schemeClr val="bg1"/>
                          </a:solidFill>
                        </a:rPr>
                        <a:t>L-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R-</a:t>
                      </a:r>
                      <a:endParaRPr lang="en-US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5200" y="3123664"/>
            <a:ext cx="79060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L Pole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43374" y="3166671"/>
            <a:ext cx="80342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1600" b="1" dirty="0">
                <a:solidFill>
                  <a:schemeClr val="tx2"/>
                </a:solidFill>
              </a:rPr>
              <a:t>R pole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7527" y="145218"/>
            <a:ext cx="289694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Greater Purpose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B8EE57-5653-E836-DBDC-8F3A875E1FDB}"/>
              </a:ext>
            </a:extLst>
          </p:cNvPr>
          <p:cNvSpPr txBox="1"/>
          <p:nvPr/>
        </p:nvSpPr>
        <p:spPr>
          <a:xfrm>
            <a:off x="5362466" y="6437532"/>
            <a:ext cx="146706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Deepest fear</a:t>
            </a:r>
          </a:p>
        </p:txBody>
      </p:sp>
    </p:spTree>
    <p:extLst>
      <p:ext uri="{BB962C8B-B14F-4D97-AF65-F5344CB8AC3E}">
        <p14:creationId xmlns:p14="http://schemas.microsoft.com/office/powerpoint/2010/main" val="344411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/>
              <a:t>Five fundamental paradoxes in business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37882"/>
              </p:ext>
            </p:extLst>
          </p:nvPr>
        </p:nvGraphicFramePr>
        <p:xfrm>
          <a:off x="243280" y="1825625"/>
          <a:ext cx="11727810" cy="2595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4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Whole &amp; Part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Order &amp; Randomness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Internal &amp; External 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Sameness &amp; Change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Task &amp; Process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</a:rPr>
                        <a:t>Corporate / Divisional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noProof="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</a:rPr>
                        <a:t>Management / Employee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noProof="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</a:rPr>
                        <a:t>Year's profit / Quarter profit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noProof="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</a:rPr>
                        <a:t>Majority / Minority</a:t>
                      </a:r>
                      <a:r>
                        <a:rPr lang="en-GB" sz="1400" baseline="0" noProof="0" dirty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en-GB" sz="1400" baseline="0" noProof="0" dirty="0" err="1">
                          <a:solidFill>
                            <a:schemeClr val="tx2"/>
                          </a:solidFill>
                        </a:rPr>
                        <a:t>diveristy</a:t>
                      </a:r>
                      <a:r>
                        <a:rPr lang="en-GB" sz="1400" baseline="0" noProof="0" dirty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en-GB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Hierarchy / Matrix structure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Policy / Situational response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Top-down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Business / Customer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Work / Home, family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R&amp;D / Market need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Making / Empowerment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Old method / New method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Current reality / Vision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Current size / Expand or downsize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Doing / Being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Results / Relationship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Action / Reflection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534748"/>
      </p:ext>
    </p:extLst>
  </p:cSld>
  <p:clrMapOvr>
    <a:masterClrMapping/>
  </p:clrMapOvr>
</p:sld>
</file>

<file path=ppt/theme/theme1.xml><?xml version="1.0" encoding="utf-8"?>
<a:theme xmlns:a="http://schemas.openxmlformats.org/drawingml/2006/main" name="Yinsight">
  <a:themeElements>
    <a:clrScheme name="Yinsight">
      <a:dk1>
        <a:sysClr val="windowText" lastClr="000000"/>
      </a:dk1>
      <a:lt1>
        <a:sysClr val="window" lastClr="FFFFFF"/>
      </a:lt1>
      <a:dk2>
        <a:srgbClr val="20485F"/>
      </a:dk2>
      <a:lt2>
        <a:srgbClr val="E7E6E6"/>
      </a:lt2>
      <a:accent1>
        <a:srgbClr val="466931"/>
      </a:accent1>
      <a:accent2>
        <a:srgbClr val="CDCE2A"/>
      </a:accent2>
      <a:accent3>
        <a:srgbClr val="DEBF55"/>
      </a:accent3>
      <a:accent4>
        <a:srgbClr val="20485F"/>
      </a:accent4>
      <a:accent5>
        <a:srgbClr val="8EB799"/>
      </a:accent5>
      <a:accent6>
        <a:srgbClr val="A08930"/>
      </a:accent6>
      <a:hlink>
        <a:srgbClr val="404041"/>
      </a:hlink>
      <a:folHlink>
        <a:srgbClr val="954F72"/>
      </a:folHlink>
    </a:clrScheme>
    <a:fontScheme name="Custom 1">
      <a:majorFont>
        <a:latin typeface="Ubuntu Medium"/>
        <a:ea typeface=""/>
        <a:cs typeface=""/>
      </a:majorFont>
      <a:minorFont>
        <a:latin typeface="Ubunt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insight" id="{431C36D3-9649-42A1-B6BE-1C3771CF5B3A}" vid="{2C5281BC-18D1-40F6-9264-2F77C4973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147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Ubuntu</vt:lpstr>
      <vt:lpstr>Ubuntu Medium</vt:lpstr>
      <vt:lpstr>Yinsight</vt:lpstr>
      <vt:lpstr>PowerPoint Presentation</vt:lpstr>
      <vt:lpstr>Five fundamental paradoxes in business</vt:lpstr>
    </vt:vector>
  </TitlesOfParts>
  <Company>Yinsight</Company>
  <LinksUpToDate>false</LinksUpToDate>
  <SharedDoc>false</SharedDoc>
  <HyperlinkBase>https://yinsight.org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Polarity Map Template</dc:title>
  <dc:creator>Mark</dc:creator>
  <cp:lastModifiedBy>Mark Harling</cp:lastModifiedBy>
  <cp:revision>19</cp:revision>
  <cp:lastPrinted>2018-04-07T19:55:46Z</cp:lastPrinted>
  <dcterms:created xsi:type="dcterms:W3CDTF">2018-01-10T09:05:36Z</dcterms:created>
  <dcterms:modified xsi:type="dcterms:W3CDTF">2025-07-09T16:45:49Z</dcterms:modified>
</cp:coreProperties>
</file>